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0"/>
  </p:notesMasterIdLst>
  <p:sldIdLst>
    <p:sldId id="256" r:id="rId2"/>
    <p:sldId id="257" r:id="rId3"/>
    <p:sldId id="266" r:id="rId4"/>
    <p:sldId id="258" r:id="rId5"/>
    <p:sldId id="264" r:id="rId6"/>
    <p:sldId id="260" r:id="rId7"/>
    <p:sldId id="263" r:id="rId8"/>
    <p:sldId id="261" r:id="rId9"/>
  </p:sldIdLst>
  <p:sldSz cx="12192000" cy="6858000"/>
  <p:notesSz cx="9296400" cy="70104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6085" autoAdjust="0"/>
  </p:normalViewPr>
  <p:slideViewPr>
    <p:cSldViewPr snapToGrid="0">
      <p:cViewPr varScale="1">
        <p:scale>
          <a:sx n="68" d="100"/>
          <a:sy n="68" d="100"/>
        </p:scale>
        <p:origin x="77" y="3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219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014" y="0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C9BA9-DCDE-4531-BC69-F8FED34DE64A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482" y="3373516"/>
            <a:ext cx="7435436" cy="2760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444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014" y="6658444"/>
            <a:ext cx="4029282" cy="351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09BB2-CFA6-4136-8C92-643CC6DF5FC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506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7806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6750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60323-B829-6207-DACC-D04728E8C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AE22AA-E4B9-44FE-3A18-9CCA23081A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3D50C9-3278-453D-4DEA-3487E32AF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C8B30B-C262-546E-8075-07498134B9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363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1468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168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08029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3019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BB2-CFA6-4136-8C92-643CC6DF5FC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906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861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9306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012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8812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894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04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310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671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441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962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49567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6307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2471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3311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7476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792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46480-E6A9-4D1D-BCE4-2DA04E3D42C8}" type="datetimeFigureOut">
              <a:rPr lang="en-CA" smtClean="0"/>
              <a:t>2025-05-21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B6C3A69-7687-440E-AD28-F5E6C93300B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9002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CA" sz="4400" dirty="0">
                <a:latin typeface="Arial" panose="020B0604020202020204" pitchFamily="34" charset="0"/>
                <a:cs typeface="Arial" panose="020B0604020202020204" pitchFamily="34" charset="0"/>
              </a:rPr>
              <a:t>MCMA CONFERENCE 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3200" dirty="0">
                <a:latin typeface="Arial" panose="020B0604020202020204" pitchFamily="34" charset="0"/>
                <a:cs typeface="Arial" panose="020B0604020202020204" pitchFamily="34" charset="0"/>
              </a:rPr>
              <a:t>Forms Committee Update</a:t>
            </a:r>
          </a:p>
        </p:txBody>
      </p:sp>
    </p:spTree>
    <p:extLst>
      <p:ext uri="{BB962C8B-B14F-4D97-AF65-F5344CB8AC3E}">
        <p14:creationId xmlns:p14="http://schemas.microsoft.com/office/powerpoint/2010/main" val="2823078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Status/Activities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3200" dirty="0"/>
              <a:t>Liaise with MAG to address and propose any changes to regulated POA Forms</a:t>
            </a:r>
          </a:p>
          <a:p>
            <a:endParaRPr lang="en-CA" sz="3200" dirty="0"/>
          </a:p>
          <a:p>
            <a:r>
              <a:rPr lang="en-CA" sz="3200" dirty="0"/>
              <a:t>Vendor contract management for ticket books, forms, and NFDDs</a:t>
            </a:r>
          </a:p>
          <a:p>
            <a:endParaRPr lang="en-CA" sz="3200" dirty="0"/>
          </a:p>
          <a:p>
            <a:r>
              <a:rPr lang="en-CA" sz="3200" dirty="0"/>
              <a:t>Meet three times per year or as needed</a:t>
            </a:r>
          </a:p>
          <a:p>
            <a:pPr marL="457200" lvl="1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794442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255E9-666E-2D4D-A8E5-306988737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3F3DD-CD71-7C32-5E43-55AAD031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56334"/>
          </a:xfrm>
        </p:spPr>
        <p:txBody>
          <a:bodyPr/>
          <a:lstStyle/>
          <a:p>
            <a:r>
              <a:rPr lang="en-US" dirty="0"/>
              <a:t>P</a:t>
            </a:r>
            <a:r>
              <a:rPr lang="en-CA" dirty="0" err="1"/>
              <a:t>roposed</a:t>
            </a:r>
            <a:r>
              <a:rPr lang="en-CA" dirty="0"/>
              <a:t>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B79F9-B575-E1FF-8DC9-45B036EA0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772356"/>
            <a:ext cx="8915400" cy="4684888"/>
          </a:xfrm>
        </p:spPr>
        <p:txBody>
          <a:bodyPr>
            <a:normAutofit fontScale="92500" lnSpcReduction="20000"/>
          </a:bodyPr>
          <a:lstStyle/>
          <a:p>
            <a:r>
              <a:rPr lang="en-CA" sz="3500" dirty="0"/>
              <a:t>Re-Opening Application -</a:t>
            </a:r>
            <a:r>
              <a:rPr lang="en-US" sz="35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POA 0876 </a:t>
            </a:r>
            <a:endParaRPr lang="en-CA" sz="3500" dirty="0"/>
          </a:p>
          <a:p>
            <a:endParaRPr lang="en-CA" sz="3500" dirty="0"/>
          </a:p>
          <a:p>
            <a:r>
              <a:rPr lang="en-US" sz="35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POA Order – Form 147 – POA 0147</a:t>
            </a:r>
          </a:p>
          <a:p>
            <a:endParaRPr lang="en-CA" sz="3500" dirty="0"/>
          </a:p>
          <a:p>
            <a:r>
              <a:rPr lang="en-CA" sz="3500" dirty="0"/>
              <a:t>P3 Information – Form 105 - POA 0003</a:t>
            </a:r>
          </a:p>
          <a:p>
            <a:pPr marL="0" indent="0">
              <a:buNone/>
            </a:pPr>
            <a:endParaRPr lang="en-CA" sz="3500" dirty="0"/>
          </a:p>
          <a:p>
            <a:r>
              <a:rPr lang="en-CA" sz="3500" dirty="0"/>
              <a:t> </a:t>
            </a:r>
            <a:r>
              <a:rPr lang="en-US" sz="3500" dirty="0">
                <a:effectLst/>
                <a:ea typeface="Times New Roman" panose="02020603050405020304" pitchFamily="18" charset="0"/>
              </a:rPr>
              <a:t>Changes to </a:t>
            </a:r>
            <a:r>
              <a:rPr lang="en-US" sz="3500" dirty="0">
                <a:ea typeface="Times New Roman" panose="02020603050405020304" pitchFamily="18" charset="0"/>
              </a:rPr>
              <a:t>wording on </a:t>
            </a:r>
            <a:r>
              <a:rPr lang="en-US" sz="3500" dirty="0">
                <a:effectLst/>
                <a:ea typeface="Times New Roman" panose="02020603050405020304" pitchFamily="18" charset="0"/>
              </a:rPr>
              <a:t>RLC and ASE tickets to ensure consistency between the two</a:t>
            </a:r>
            <a:endParaRPr lang="en-CA" sz="3500" dirty="0"/>
          </a:p>
          <a:p>
            <a:pPr marL="457200" lvl="1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21992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Notice of Fine and Due 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56267"/>
            <a:ext cx="8915400" cy="5215466"/>
          </a:xfrm>
        </p:spPr>
        <p:txBody>
          <a:bodyPr>
            <a:normAutofit fontScale="62500" lnSpcReduction="20000"/>
          </a:bodyPr>
          <a:lstStyle/>
          <a:p>
            <a:r>
              <a:rPr lang="en-US" sz="4600" dirty="0">
                <a:solidFill>
                  <a:schemeClr val="tx1"/>
                </a:solidFill>
              </a:rPr>
              <a:t>Contract in place with Data Group until December 31, 2025</a:t>
            </a:r>
          </a:p>
          <a:p>
            <a:endParaRPr lang="en-US" sz="4600" dirty="0">
              <a:solidFill>
                <a:schemeClr val="tx1"/>
              </a:solidFill>
            </a:endParaRPr>
          </a:p>
          <a:p>
            <a:r>
              <a:rPr lang="en-US" sz="4600" dirty="0">
                <a:solidFill>
                  <a:schemeClr val="tx1"/>
                </a:solidFill>
              </a:rPr>
              <a:t>Exercising last year of the two-year extension</a:t>
            </a:r>
          </a:p>
          <a:p>
            <a:endParaRPr lang="en-US" sz="4600" dirty="0">
              <a:solidFill>
                <a:schemeClr val="tx1"/>
              </a:solidFill>
            </a:endParaRPr>
          </a:p>
          <a:p>
            <a:r>
              <a:rPr lang="en-US" sz="4600" dirty="0">
                <a:solidFill>
                  <a:schemeClr val="tx1"/>
                </a:solidFill>
              </a:rPr>
              <a:t>A new RFP will be released in June of 2025 by Region of York Procurement</a:t>
            </a:r>
          </a:p>
          <a:p>
            <a:endParaRPr lang="en-US" sz="4600" dirty="0">
              <a:solidFill>
                <a:schemeClr val="tx1"/>
              </a:solidFill>
            </a:endParaRPr>
          </a:p>
          <a:p>
            <a:r>
              <a:rPr lang="en-US" sz="4600" dirty="0">
                <a:solidFill>
                  <a:schemeClr val="tx1"/>
                </a:solidFill>
              </a:rPr>
              <a:t>An evaluation committee has been established and will meet in late summer to evaluate responses </a:t>
            </a:r>
          </a:p>
          <a:p>
            <a:endParaRPr lang="en-CA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40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Ticket Books and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817511"/>
            <a:ext cx="8915400" cy="4628445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Contract in place with Data Group until December 31, 2026</a:t>
            </a:r>
          </a:p>
          <a:p>
            <a:endParaRPr lang="en-US" sz="3200" dirty="0">
              <a:solidFill>
                <a:schemeClr val="tx1"/>
              </a:solidFill>
            </a:endParaRPr>
          </a:p>
          <a:p>
            <a:r>
              <a:rPr lang="en-US" sz="3200" dirty="0">
                <a:solidFill>
                  <a:schemeClr val="tx1"/>
                </a:solidFill>
              </a:rPr>
              <a:t>Exercising year 2 of the three-year extension</a:t>
            </a:r>
          </a:p>
          <a:p>
            <a:pPr marL="0" indent="0">
              <a:buNone/>
            </a:pPr>
            <a:r>
              <a:rPr lang="en-US" sz="3200" dirty="0">
                <a:solidFill>
                  <a:schemeClr val="tx1"/>
                </a:solidFill>
              </a:rPr>
              <a:t> </a:t>
            </a:r>
          </a:p>
          <a:p>
            <a:r>
              <a:rPr lang="en-US" sz="3200" dirty="0">
                <a:solidFill>
                  <a:schemeClr val="tx1"/>
                </a:solidFill>
              </a:rPr>
              <a:t>Contract is managed by City of Toronto and a new RFP will be produced next year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endParaRPr lang="en-CA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39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383792"/>
            <a:ext cx="8915400" cy="7237694"/>
          </a:xfrm>
        </p:spPr>
        <p:txBody>
          <a:bodyPr>
            <a:noAutofit/>
          </a:bodyPr>
          <a:lstStyle/>
          <a:p>
            <a:r>
              <a:rPr lang="en-US" sz="2400" b="1" dirty="0"/>
              <a:t>EAST</a:t>
            </a:r>
            <a:endParaRPr lang="en-US" sz="2400" dirty="0"/>
          </a:p>
          <a:p>
            <a:pPr lvl="1"/>
            <a:r>
              <a:rPr lang="en-US" sz="2400" dirty="0"/>
              <a:t>Debbie Cairns, Belleville </a:t>
            </a:r>
          </a:p>
          <a:p>
            <a:pPr lvl="1"/>
            <a:r>
              <a:rPr lang="en-US" sz="2400" dirty="0"/>
              <a:t>Kim MacDonald, Ottawa</a:t>
            </a:r>
          </a:p>
          <a:p>
            <a:pPr marL="457200" lvl="1" indent="0">
              <a:buNone/>
            </a:pPr>
            <a:endParaRPr lang="en-US" sz="2400" dirty="0"/>
          </a:p>
          <a:p>
            <a:pPr marL="400050"/>
            <a:r>
              <a:rPr lang="en-US" sz="2400" b="1" dirty="0"/>
              <a:t>NORTHEAST/NORTHWEST</a:t>
            </a:r>
          </a:p>
          <a:p>
            <a:pPr marL="800100" lvl="1"/>
            <a:r>
              <a:rPr lang="en-US" sz="2400" dirty="0"/>
              <a:t>Heather Lajeunesse, Kenora</a:t>
            </a:r>
          </a:p>
          <a:p>
            <a:pPr marL="457200"/>
            <a:endParaRPr lang="en-US" sz="2400" b="1" dirty="0"/>
          </a:p>
          <a:p>
            <a:pPr marL="457200"/>
            <a:r>
              <a:rPr lang="en-US" sz="2400" b="1" dirty="0"/>
              <a:t>CENTRAL EAST</a:t>
            </a:r>
          </a:p>
          <a:p>
            <a:pPr lvl="1"/>
            <a:r>
              <a:rPr lang="en-US" sz="2400" dirty="0"/>
              <a:t>Jeremy Smith, Durham Region</a:t>
            </a:r>
          </a:p>
          <a:p>
            <a:pPr lvl="1"/>
            <a:r>
              <a:rPr lang="en-US" sz="2400" dirty="0"/>
              <a:t>Sandra Garand, York Region</a:t>
            </a:r>
          </a:p>
          <a:p>
            <a:pPr lvl="1"/>
            <a:r>
              <a:rPr lang="en-US" sz="2400" dirty="0"/>
              <a:t>Stephen Dimanno, Kawartha Lakes</a:t>
            </a:r>
          </a:p>
          <a:p>
            <a:pPr lvl="1"/>
            <a:endParaRPr lang="en-US" sz="3200" dirty="0"/>
          </a:p>
          <a:p>
            <a:pPr lvl="1"/>
            <a:endParaRPr lang="en-US" sz="3200" dirty="0"/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pPr marL="457200" lvl="1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42089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Membership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67556"/>
            <a:ext cx="8915400" cy="5170311"/>
          </a:xfrm>
        </p:spPr>
        <p:txBody>
          <a:bodyPr>
            <a:normAutofit fontScale="70000" lnSpcReduction="20000"/>
          </a:bodyPr>
          <a:lstStyle/>
          <a:p>
            <a:r>
              <a:rPr lang="en-US" sz="3400" b="1" dirty="0"/>
              <a:t>TORONTO</a:t>
            </a:r>
            <a:endParaRPr lang="en-US" sz="3400" dirty="0"/>
          </a:p>
          <a:p>
            <a:pPr lvl="1"/>
            <a:r>
              <a:rPr lang="en-US" sz="3400" dirty="0"/>
              <a:t>Paul Henderson </a:t>
            </a:r>
          </a:p>
          <a:p>
            <a:pPr lvl="1"/>
            <a:r>
              <a:rPr lang="en-US" sz="3400" dirty="0"/>
              <a:t>Kristina Bhansingh</a:t>
            </a:r>
          </a:p>
          <a:p>
            <a:pPr marL="457200" lvl="1" indent="0">
              <a:buNone/>
            </a:pPr>
            <a:endParaRPr lang="en-US" sz="3400" dirty="0"/>
          </a:p>
          <a:p>
            <a:pPr lvl="1"/>
            <a:endParaRPr lang="en-US" sz="3400" dirty="0"/>
          </a:p>
          <a:p>
            <a:r>
              <a:rPr lang="en-US" sz="3400" b="1" dirty="0"/>
              <a:t>CENTRAL WEST</a:t>
            </a:r>
          </a:p>
          <a:p>
            <a:pPr lvl="1"/>
            <a:r>
              <a:rPr lang="en-US" sz="3400" dirty="0"/>
              <a:t>Tanya Vout, Niagara Region</a:t>
            </a:r>
          </a:p>
          <a:p>
            <a:pPr marL="457200" lvl="1" indent="0">
              <a:buNone/>
            </a:pPr>
            <a:endParaRPr lang="en-US" sz="3400" dirty="0"/>
          </a:p>
          <a:p>
            <a:r>
              <a:rPr lang="en-US" sz="3400" b="1" dirty="0"/>
              <a:t>WEST</a:t>
            </a:r>
          </a:p>
          <a:p>
            <a:pPr lvl="1"/>
            <a:r>
              <a:rPr lang="en-US" sz="3400" dirty="0"/>
              <a:t>Patti McCauley (Chair), Region of Waterloo</a:t>
            </a:r>
          </a:p>
          <a:p>
            <a:pPr marL="457200" lvl="1" indent="0">
              <a:buNone/>
            </a:pPr>
            <a:endParaRPr lang="en-US" sz="2800" dirty="0"/>
          </a:p>
          <a:p>
            <a:pPr marL="0" indent="0">
              <a:buNone/>
            </a:pPr>
            <a:br>
              <a:rPr lang="en-US" sz="2800" dirty="0"/>
            </a:br>
            <a:endParaRPr lang="en-CA" sz="2800" dirty="0"/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dirty="0"/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pPr marL="457200" lvl="1" indent="0">
              <a:buNone/>
            </a:pPr>
            <a:endParaRPr lang="en-US" sz="18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63962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57861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DX_FILENAMEPATH" val="C:\Users\Mpatti\AppData\Roaming\OpenText\DM\Temp\DOCS_ADMIN-#4977119-v1-Forms_Committee_Presentation_2025.PPTX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132</TotalTime>
  <Words>241</Words>
  <Application>Microsoft Office PowerPoint</Application>
  <PresentationFormat>Widescreen</PresentationFormat>
  <Paragraphs>74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Century Gothic</vt:lpstr>
      <vt:lpstr>Times New Roman</vt:lpstr>
      <vt:lpstr>Wingdings 3</vt:lpstr>
      <vt:lpstr>Wisp</vt:lpstr>
      <vt:lpstr>MCMA CONFERENCE 2025</vt:lpstr>
      <vt:lpstr>Status/Activities</vt:lpstr>
      <vt:lpstr>Proposed Changes</vt:lpstr>
      <vt:lpstr>Notice of Fine and Due Date</vt:lpstr>
      <vt:lpstr>Ticket Books and Forms</vt:lpstr>
      <vt:lpstr>Membership</vt:lpstr>
      <vt:lpstr>Membership</vt:lpstr>
      <vt:lpstr>Any Questions?</vt:lpstr>
    </vt:vector>
  </TitlesOfParts>
  <Company>City of Toronto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MCMA CONFERENCE 2022</dc:title>
  <dc:creator>Gary Clarke</dc:creator>
  <cp:lastModifiedBy>Patti McCauley</cp:lastModifiedBy>
  <cp:revision>18</cp:revision>
  <cp:lastPrinted>2025-05-21T17:37:05Z</cp:lastPrinted>
  <dcterms:created xsi:type="dcterms:W3CDTF">2022-09-16T19:56:31Z</dcterms:created>
  <dcterms:modified xsi:type="dcterms:W3CDTF">2025-05-21T17:42:54Z</dcterms:modified>
</cp:coreProperties>
</file>